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2" r:id="rId2"/>
    <p:sldId id="257" r:id="rId3"/>
    <p:sldId id="270" r:id="rId4"/>
    <p:sldId id="298" r:id="rId5"/>
    <p:sldId id="300" r:id="rId6"/>
    <p:sldId id="315" r:id="rId7"/>
    <p:sldId id="310" r:id="rId8"/>
    <p:sldId id="299" r:id="rId9"/>
    <p:sldId id="305" r:id="rId10"/>
    <p:sldId id="301" r:id="rId11"/>
    <p:sldId id="311" r:id="rId12"/>
    <p:sldId id="263" r:id="rId13"/>
    <p:sldId id="264" r:id="rId14"/>
    <p:sldId id="314" r:id="rId15"/>
    <p:sldId id="265" r:id="rId16"/>
    <p:sldId id="287" r:id="rId17"/>
    <p:sldId id="296" r:id="rId18"/>
    <p:sldId id="26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6600"/>
    <a:srgbClr val="FFFFCC"/>
    <a:srgbClr val="FFCCFF"/>
    <a:srgbClr val="CCCCFF"/>
    <a:srgbClr val="6600CC"/>
    <a:srgbClr val="0000FF"/>
    <a:srgbClr val="99CCFF"/>
    <a:srgbClr val="6666FF"/>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9/11/2015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gif"/><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gradFill flip="none" rotWithShape="1">
            <a:gsLst>
              <a:gs pos="0">
                <a:srgbClr val="6600CC"/>
              </a:gs>
              <a:gs pos="50000">
                <a:schemeClr val="bg1"/>
              </a:gs>
              <a:gs pos="92000">
                <a:srgbClr val="0000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4648200"/>
            <a:ext cx="9144000" cy="2209800"/>
          </a:xfrm>
          <a:prstGeom prst="rect">
            <a:avLst/>
          </a:prstGeom>
          <a:gradFill flip="none" rotWithShape="1">
            <a:gsLst>
              <a:gs pos="0">
                <a:srgbClr val="CCCCFF"/>
              </a:gs>
              <a:gs pos="50000">
                <a:schemeClr val="bg1"/>
              </a:gs>
              <a:gs pos="92000">
                <a:srgbClr val="CC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- 4</a:t>
            </a:r>
          </a:p>
        </p:txBody>
      </p:sp>
      <p:sp>
        <p:nvSpPr>
          <p:cNvPr id="8" name="Title 1"/>
          <p:cNvSpPr txBox="1">
            <a:spLocks/>
          </p:cNvSpPr>
          <p:nvPr/>
        </p:nvSpPr>
        <p:spPr>
          <a:xfrm>
            <a:off x="304800" y="5181600"/>
            <a:ext cx="8534400" cy="9906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STREAMS OF LIFE</a:t>
            </a:r>
            <a:endPar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4</a:t>
            </a:r>
          </a:p>
        </p:txBody>
      </p:sp>
      <p:pic>
        <p:nvPicPr>
          <p:cNvPr id="3" name="Picture 2" descr="C:\Users\user\Desktop\Bitmap in Backup_of_COVER 1,2,3,4.cdr.jpg"/>
          <p:cNvPicPr>
            <a:picLocks noChangeAspect="1" noChangeArrowheads="1"/>
          </p:cNvPicPr>
          <p:nvPr/>
        </p:nvPicPr>
        <p:blipFill>
          <a:blip r:embed="rId2" cstate="print"/>
          <a:srcRect/>
          <a:stretch>
            <a:fillRect/>
          </a:stretch>
        </p:blipFill>
        <p:spPr bwMode="auto">
          <a:xfrm>
            <a:off x="2057400" y="-1"/>
            <a:ext cx="5029200" cy="5204359"/>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027" name="Picture 3" descr="E:\qurbana video\image\qu 1\29.png"/>
          <p:cNvPicPr>
            <a:picLocks noChangeAspect="1" noChangeArrowheads="1"/>
          </p:cNvPicPr>
          <p:nvPr/>
        </p:nvPicPr>
        <p:blipFill>
          <a:blip r:embed="rId3" cstate="print"/>
          <a:srcRect/>
          <a:stretch>
            <a:fillRect/>
          </a:stretch>
        </p:blipFill>
        <p:spPr bwMode="auto">
          <a:xfrm>
            <a:off x="6096000" y="0"/>
            <a:ext cx="2301346" cy="4392613"/>
          </a:xfrm>
          <a:prstGeom prst="rect">
            <a:avLst/>
          </a:prstGeom>
          <a:noFill/>
        </p:spPr>
      </p:pic>
      <p:pic>
        <p:nvPicPr>
          <p:cNvPr id="1026" name="Picture 2" descr="E:\qurbana video\image\Bitmap in Lesson4.cdr.jpg"/>
          <p:cNvPicPr>
            <a:picLocks noChangeAspect="1" noChangeArrowheads="1"/>
          </p:cNvPicPr>
          <p:nvPr/>
        </p:nvPicPr>
        <p:blipFill>
          <a:blip r:embed="rId4" cstate="print"/>
          <a:srcRect/>
          <a:stretch>
            <a:fillRect/>
          </a:stretch>
        </p:blipFill>
        <p:spPr bwMode="auto">
          <a:xfrm>
            <a:off x="0" y="-13097"/>
            <a:ext cx="6324600" cy="6871097"/>
          </a:xfrm>
          <a:prstGeom prst="rect">
            <a:avLst/>
          </a:prstGeom>
          <a:noFill/>
          <a:effectLst>
            <a:softEdge rad="635000"/>
          </a:effectLst>
        </p:spPr>
      </p:pic>
      <p:pic>
        <p:nvPicPr>
          <p:cNvPr id="6" name="Picture 2" descr="C:\Users\user\Desktop\Bitmap in Lesson 6 Curved.cdr.jpg"/>
          <p:cNvPicPr>
            <a:picLocks noChangeAspect="1" noChangeArrowheads="1"/>
          </p:cNvPicPr>
          <p:nvPr/>
        </p:nvPicPr>
        <p:blipFill>
          <a:blip r:embed="rId5" cstate="print"/>
          <a:srcRect t="5905" b="42883"/>
          <a:stretch>
            <a:fillRect/>
          </a:stretch>
        </p:blipFill>
        <p:spPr bwMode="auto">
          <a:xfrm>
            <a:off x="1219200" y="0"/>
            <a:ext cx="3276600" cy="2895600"/>
          </a:xfrm>
          <a:prstGeom prst="ellipse">
            <a:avLst/>
          </a:prstGeom>
          <a:noFill/>
          <a:effectLst>
            <a:softEdge rad="635000"/>
          </a:effectLst>
        </p:spPr>
      </p:pic>
      <p:sp>
        <p:nvSpPr>
          <p:cNvPr id="31" name="Rounded Rectangle 30"/>
          <p:cNvSpPr/>
          <p:nvPr/>
        </p:nvSpPr>
        <p:spPr>
          <a:xfrm>
            <a:off x="3962400" y="1524000"/>
            <a:ext cx="5029200" cy="1905000"/>
          </a:xfrm>
          <a:prstGeom prst="roundRect">
            <a:avLst>
              <a:gd name="adj" fmla="val 11035"/>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500" dirty="0">
                <a:solidFill>
                  <a:srgbClr val="FF00FF"/>
                </a:solidFill>
                <a:latin typeface="Arial" pitchFamily="34" charset="0"/>
                <a:cs typeface="Arial" pitchFamily="34" charset="0"/>
              </a:rPr>
              <a:t>As our lord commanded</a:t>
            </a:r>
          </a:p>
          <a:p>
            <a:r>
              <a:rPr lang="en-US" sz="2500" dirty="0">
                <a:solidFill>
                  <a:srgbClr val="FF00FF"/>
                </a:solidFill>
                <a:latin typeface="Arial" pitchFamily="34" charset="0"/>
                <a:cs typeface="Arial" pitchFamily="34" charset="0"/>
              </a:rPr>
              <a:t>On the Feast of Passover</a:t>
            </a:r>
          </a:p>
          <a:p>
            <a:r>
              <a:rPr lang="en-US" sz="2500" dirty="0">
                <a:solidFill>
                  <a:srgbClr val="FF00FF"/>
                </a:solidFill>
                <a:latin typeface="Arial" pitchFamily="34" charset="0"/>
                <a:cs typeface="Arial" pitchFamily="34" charset="0"/>
              </a:rPr>
              <a:t>Let us gather in His holy name</a:t>
            </a:r>
          </a:p>
          <a:p>
            <a:r>
              <a:rPr lang="en-US" sz="2500" dirty="0">
                <a:solidFill>
                  <a:srgbClr val="FF00FF"/>
                </a:solidFill>
                <a:latin typeface="Arial" pitchFamily="34" charset="0"/>
                <a:cs typeface="Arial" pitchFamily="34" charset="0"/>
              </a:rPr>
              <a:t>In unity, let us offer this sacrifice</a:t>
            </a:r>
          </a:p>
        </p:txBody>
      </p:sp>
      <p:sp>
        <p:nvSpPr>
          <p:cNvPr id="18" name="Rounded Rectangle 17"/>
          <p:cNvSpPr/>
          <p:nvPr/>
        </p:nvSpPr>
        <p:spPr>
          <a:xfrm>
            <a:off x="152400" y="4343400"/>
            <a:ext cx="8839200" cy="2057400"/>
          </a:xfrm>
          <a:prstGeom prst="roundRect">
            <a:avLst>
              <a:gd name="adj" fmla="val 19783"/>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Each Holy Mass is a surrender. The greatest adoration. Holy Mass is the offering that makes </a:t>
            </a:r>
            <a:r>
              <a:rPr lang="en-US" sz="2500" dirty="0" err="1">
                <a:solidFill>
                  <a:schemeClr val="tx1"/>
                </a:solidFill>
                <a:latin typeface="Arial" pitchFamily="34" charset="0"/>
                <a:cs typeface="Arial" pitchFamily="34" charset="0"/>
              </a:rPr>
              <a:t>Jesus’s</a:t>
            </a:r>
            <a:r>
              <a:rPr lang="en-US" sz="2500" dirty="0">
                <a:solidFill>
                  <a:schemeClr val="tx1"/>
                </a:solidFill>
                <a:latin typeface="Arial" pitchFamily="34" charset="0"/>
                <a:cs typeface="Arial" pitchFamily="34" charset="0"/>
              </a:rPr>
              <a:t> sacrifice present to us. The </a:t>
            </a:r>
            <a:r>
              <a:rPr lang="en-US" sz="2500" dirty="0" err="1">
                <a:solidFill>
                  <a:schemeClr val="tx1"/>
                </a:solidFill>
                <a:latin typeface="Arial" pitchFamily="34" charset="0"/>
                <a:cs typeface="Arial" pitchFamily="34" charset="0"/>
              </a:rPr>
              <a:t>syrian</a:t>
            </a:r>
            <a:r>
              <a:rPr lang="en-US" sz="2500" dirty="0">
                <a:solidFill>
                  <a:schemeClr val="tx1"/>
                </a:solidFill>
                <a:latin typeface="Arial" pitchFamily="34" charset="0"/>
                <a:cs typeface="Arial" pitchFamily="34" charset="0"/>
              </a:rPr>
              <a:t> </a:t>
            </a:r>
            <a:r>
              <a:rPr lang="en-US" sz="2500" dirty="0" err="1">
                <a:solidFill>
                  <a:schemeClr val="tx1"/>
                </a:solidFill>
                <a:latin typeface="Arial" pitchFamily="34" charset="0"/>
                <a:cs typeface="Arial" pitchFamily="34" charset="0"/>
              </a:rPr>
              <a:t>therm</a:t>
            </a:r>
            <a:r>
              <a:rPr lang="en-US" sz="2500" dirty="0">
                <a:solidFill>
                  <a:schemeClr val="tx1"/>
                </a:solidFill>
                <a:latin typeface="Arial" pitchFamily="34" charset="0"/>
                <a:cs typeface="Arial" pitchFamily="34" charset="0"/>
              </a:rPr>
              <a:t> </a:t>
            </a:r>
            <a:r>
              <a:rPr lang="en-US" sz="2500" b="1" dirty="0">
                <a:solidFill>
                  <a:srgbClr val="FF00FF"/>
                </a:solidFill>
                <a:latin typeface="Arial" pitchFamily="34" charset="0"/>
                <a:cs typeface="Arial" pitchFamily="34" charset="0"/>
              </a:rPr>
              <a:t>‘</a:t>
            </a:r>
            <a:r>
              <a:rPr lang="en-US" sz="2500" b="1" dirty="0" err="1">
                <a:solidFill>
                  <a:srgbClr val="FF00FF"/>
                </a:solidFill>
                <a:latin typeface="Arial" pitchFamily="34" charset="0"/>
                <a:cs typeface="Arial" pitchFamily="34" charset="0"/>
              </a:rPr>
              <a:t>Kurbana</a:t>
            </a:r>
            <a:r>
              <a:rPr lang="en-US" sz="2500" b="1" dirty="0">
                <a:solidFill>
                  <a:srgbClr val="FF00FF"/>
                </a:solidFill>
                <a:latin typeface="Arial" pitchFamily="34" charset="0"/>
                <a:cs typeface="Arial" pitchFamily="34" charset="0"/>
              </a:rPr>
              <a:t>” </a:t>
            </a:r>
            <a:r>
              <a:rPr lang="en-US" sz="2500" dirty="0">
                <a:solidFill>
                  <a:schemeClr val="tx1"/>
                </a:solidFill>
                <a:latin typeface="Arial" pitchFamily="34" charset="0"/>
                <a:cs typeface="Arial" pitchFamily="34" charset="0"/>
              </a:rPr>
              <a:t>means </a:t>
            </a:r>
            <a:r>
              <a:rPr lang="en-US" sz="2500" b="1" dirty="0">
                <a:solidFill>
                  <a:srgbClr val="00B0F0"/>
                </a:solidFill>
                <a:latin typeface="Arial" pitchFamily="34" charset="0"/>
                <a:cs typeface="Arial" pitchFamily="34" charset="0"/>
              </a:rPr>
              <a:t>‘surrender’ </a:t>
            </a:r>
            <a:r>
              <a:rPr lang="en-US" sz="2500" dirty="0">
                <a:solidFill>
                  <a:schemeClr val="tx1"/>
                </a:solidFill>
                <a:latin typeface="Arial" pitchFamily="34" charset="0"/>
                <a:cs typeface="Arial" pitchFamily="34" charset="0"/>
              </a:rPr>
              <a:t>of </a:t>
            </a:r>
            <a:r>
              <a:rPr lang="en-US" sz="2500" b="1" dirty="0">
                <a:solidFill>
                  <a:srgbClr val="00B0F0"/>
                </a:solidFill>
                <a:latin typeface="Arial" pitchFamily="34" charset="0"/>
                <a:cs typeface="Arial" pitchFamily="34" charset="0"/>
              </a:rPr>
              <a:t>‘offering’.</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Rounded Rectangle 6"/>
          <p:cNvSpPr/>
          <p:nvPr/>
        </p:nvSpPr>
        <p:spPr>
          <a:xfrm>
            <a:off x="152400" y="152400"/>
            <a:ext cx="8763000" cy="1676400"/>
          </a:xfrm>
          <a:prstGeom prst="roundRect">
            <a:avLst>
              <a:gd name="adj" fmla="val 12562"/>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300" dirty="0">
                <a:solidFill>
                  <a:srgbClr val="FF00FF"/>
                </a:solidFill>
                <a:latin typeface="Arial" pitchFamily="34" charset="0"/>
                <a:cs typeface="Arial" pitchFamily="34" charset="0"/>
              </a:rPr>
              <a:t>	</a:t>
            </a:r>
            <a:r>
              <a:rPr lang="en-US" sz="2300" dirty="0">
                <a:solidFill>
                  <a:srgbClr val="FF0000"/>
                </a:solidFill>
                <a:latin typeface="Arial" pitchFamily="34" charset="0"/>
                <a:cs typeface="Arial" pitchFamily="34" charset="0"/>
              </a:rPr>
              <a:t>Holy Mass is the sacrifice offered to God the Father by the Church along with Jesus through the priest that is offered in memory of the suffering, death, burial and resurrection of Jesus who sacrificed Himself for our salvation.</a:t>
            </a:r>
          </a:p>
        </p:txBody>
      </p:sp>
      <p:sp>
        <p:nvSpPr>
          <p:cNvPr id="6" name="Rounded Rectangle 5"/>
          <p:cNvSpPr/>
          <p:nvPr/>
        </p:nvSpPr>
        <p:spPr>
          <a:xfrm>
            <a:off x="152400" y="2286000"/>
            <a:ext cx="8839200" cy="2667000"/>
          </a:xfrm>
          <a:prstGeom prst="roundRect">
            <a:avLst>
              <a:gd name="adj" fmla="val 4983"/>
            </a:avLst>
          </a:prstGeom>
          <a:solidFill>
            <a:schemeClr val="bg1"/>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rgbClr val="FF00FF"/>
                </a:solidFill>
                <a:latin typeface="Arial" pitchFamily="34" charset="0"/>
                <a:cs typeface="Arial" pitchFamily="34" charset="0"/>
              </a:rPr>
              <a:t>Fruits of the Holy Mass</a:t>
            </a:r>
          </a:p>
          <a:p>
            <a:endParaRPr lang="en-US" sz="2500" dirty="0">
              <a:solidFill>
                <a:schemeClr val="tx1"/>
              </a:solidFill>
              <a:latin typeface="Arial" pitchFamily="34" charset="0"/>
              <a:cs typeface="Arial" pitchFamily="34" charset="0"/>
            </a:endParaRPr>
          </a:p>
          <a:p>
            <a:pPr algn="ctr"/>
            <a:r>
              <a:rPr lang="en-US" sz="2500" dirty="0">
                <a:solidFill>
                  <a:srgbClr val="00B0F0"/>
                </a:solidFill>
                <a:latin typeface="Arial" pitchFamily="34" charset="0"/>
                <a:cs typeface="Arial" pitchFamily="34" charset="0"/>
              </a:rPr>
              <a:t>Gives us forgiveness of sins.</a:t>
            </a:r>
          </a:p>
          <a:p>
            <a:pPr algn="ctr"/>
            <a:r>
              <a:rPr lang="en-US" sz="2500" dirty="0">
                <a:solidFill>
                  <a:srgbClr val="00B0F0"/>
                </a:solidFill>
                <a:latin typeface="Arial" pitchFamily="34" charset="0"/>
                <a:cs typeface="Arial" pitchFamily="34" charset="0"/>
              </a:rPr>
              <a:t>Gives us growth in divine life.</a:t>
            </a:r>
          </a:p>
          <a:p>
            <a:pPr algn="ctr"/>
            <a:r>
              <a:rPr lang="en-US" sz="2500" dirty="0">
                <a:solidFill>
                  <a:srgbClr val="00B0F0"/>
                </a:solidFill>
                <a:latin typeface="Arial" pitchFamily="34" charset="0"/>
                <a:cs typeface="Arial" pitchFamily="34" charset="0"/>
              </a:rPr>
              <a:t>Strengthens our bond of unity with God</a:t>
            </a:r>
          </a:p>
          <a:p>
            <a:pPr algn="ctr"/>
            <a:r>
              <a:rPr lang="en-US" sz="2500" dirty="0">
                <a:solidFill>
                  <a:srgbClr val="00B0F0"/>
                </a:solidFill>
                <a:latin typeface="Arial" pitchFamily="34" charset="0"/>
                <a:cs typeface="Arial" pitchFamily="34" charset="0"/>
              </a:rPr>
              <a:t>Helps us to grow in the communion with the Church.</a:t>
            </a:r>
          </a:p>
        </p:txBody>
      </p:sp>
      <p:sp>
        <p:nvSpPr>
          <p:cNvPr id="8" name="Rounded Rectangle 7"/>
          <p:cNvSpPr/>
          <p:nvPr/>
        </p:nvSpPr>
        <p:spPr>
          <a:xfrm>
            <a:off x="152400" y="5334000"/>
            <a:ext cx="8763000" cy="1371600"/>
          </a:xfrm>
          <a:prstGeom prst="roundRect">
            <a:avLst>
              <a:gd name="adj" fmla="val 12562"/>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300" dirty="0">
                <a:solidFill>
                  <a:schemeClr val="tx1"/>
                </a:solidFill>
                <a:latin typeface="Arial" pitchFamily="34" charset="0"/>
                <a:cs typeface="Arial" pitchFamily="34" charset="0"/>
              </a:rPr>
              <a:t>	The core of a life of sacrifice is to surrender oneself to God’s will. Let the participation in the Holy Mass set us ready to offer our lives for others like Jesus who sacrificed himself for us.</a:t>
            </a:r>
          </a:p>
        </p:txBody>
      </p:sp>
      <p:pic>
        <p:nvPicPr>
          <p:cNvPr id="9" name="Picture 3" descr="C:\Users\user\Desktop\Bitmap in Lesson 6 Curved.cdr.jpg"/>
          <p:cNvPicPr>
            <a:picLocks noChangeAspect="1" noChangeArrowheads="1"/>
          </p:cNvPicPr>
          <p:nvPr/>
        </p:nvPicPr>
        <p:blipFill>
          <a:blip r:embed="rId3" cstate="print"/>
          <a:srcRect l="8885"/>
          <a:stretch>
            <a:fillRect/>
          </a:stretch>
        </p:blipFill>
        <p:spPr bwMode="auto">
          <a:xfrm>
            <a:off x="304800" y="2514599"/>
            <a:ext cx="1365377" cy="1672575"/>
          </a:xfrm>
          <a:prstGeom prst="rect">
            <a:avLst/>
          </a:prstGeom>
          <a:noFill/>
        </p:spPr>
      </p:pic>
      <p:pic>
        <p:nvPicPr>
          <p:cNvPr id="11" name="Picture 2" descr="C:\Users\user\Desktop\Bitmap in Lesson 6 Curved.cdr.jpg"/>
          <p:cNvPicPr>
            <a:picLocks noChangeAspect="1" noChangeArrowheads="1"/>
          </p:cNvPicPr>
          <p:nvPr/>
        </p:nvPicPr>
        <p:blipFill>
          <a:blip r:embed="rId4" cstate="print"/>
          <a:srcRect/>
          <a:stretch>
            <a:fillRect/>
          </a:stretch>
        </p:blipFill>
        <p:spPr bwMode="auto">
          <a:xfrm>
            <a:off x="7771609" y="2514600"/>
            <a:ext cx="1067591" cy="1842284"/>
          </a:xfrm>
          <a:prstGeom prst="roundRect">
            <a:avLst>
              <a:gd name="adj" fmla="val 0"/>
            </a:avLst>
          </a:prstGeom>
          <a:noFill/>
        </p:spPr>
      </p:pic>
      <p:pic>
        <p:nvPicPr>
          <p:cNvPr id="12" name="Picture 2" descr="E:\qurbana video\image\qu 1\16177lg.png"/>
          <p:cNvPicPr>
            <a:picLocks noChangeAspect="1" noChangeArrowheads="1"/>
          </p:cNvPicPr>
          <p:nvPr/>
        </p:nvPicPr>
        <p:blipFill>
          <a:blip r:embed="rId5" cstate="print"/>
          <a:srcRect/>
          <a:stretch>
            <a:fillRect/>
          </a:stretch>
        </p:blipFill>
        <p:spPr bwMode="auto">
          <a:xfrm>
            <a:off x="1295400" y="2438400"/>
            <a:ext cx="1690977" cy="1905871"/>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0"/>
            <a:ext cx="8991600" cy="2362200"/>
          </a:xfrm>
          <a:prstGeom prst="roundRect">
            <a:avLst>
              <a:gd name="adj" fmla="val 50000"/>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09800" y="2971800"/>
            <a:ext cx="4648200" cy="1066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3048000"/>
            <a:ext cx="7315200" cy="838200"/>
          </a:xfrm>
        </p:spPr>
        <p:txBody>
          <a:bodyPr>
            <a:normAutofit/>
          </a:bodyPr>
          <a:lstStyle/>
          <a:p>
            <a:pPr algn="ctr"/>
            <a:r>
              <a:rPr lang="en-US" sz="3500" cap="none" dirty="0">
                <a:solidFill>
                  <a:srgbClr val="FF0000"/>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304800" y="4495800"/>
            <a:ext cx="8534400" cy="1143000"/>
          </a:xfrm>
        </p:spPr>
        <p:txBody>
          <a:bodyPr>
            <a:noAutofit/>
          </a:bodyPr>
          <a:lstStyle/>
          <a:p>
            <a:pPr algn="ctr">
              <a:buNone/>
            </a:pPr>
            <a:r>
              <a:rPr lang="en-US" sz="2500" dirty="0">
                <a:solidFill>
                  <a:srgbClr val="00B0F0"/>
                </a:solidFill>
                <a:latin typeface="Arial" pitchFamily="34" charset="0"/>
                <a:cs typeface="Arial" pitchFamily="34" charset="0"/>
              </a:rPr>
              <a:t>Jesus you offered your life in atonement</a:t>
            </a:r>
          </a:p>
          <a:p>
            <a:pPr algn="ctr">
              <a:buNone/>
            </a:pPr>
            <a:r>
              <a:rPr lang="en-US" sz="2500" dirty="0">
                <a:solidFill>
                  <a:srgbClr val="00B0F0"/>
                </a:solidFill>
                <a:latin typeface="Arial" pitchFamily="34" charset="0"/>
                <a:cs typeface="Arial" pitchFamily="34" charset="0"/>
              </a:rPr>
              <a:t>For our sins, give us your grace to live according to </a:t>
            </a:r>
          </a:p>
          <a:p>
            <a:pPr algn="ctr">
              <a:buNone/>
            </a:pPr>
            <a:r>
              <a:rPr lang="en-US" sz="2500" dirty="0">
                <a:solidFill>
                  <a:srgbClr val="00B0F0"/>
                </a:solidFill>
                <a:latin typeface="Arial" pitchFamily="34" charset="0"/>
                <a:cs typeface="Arial" pitchFamily="34" charset="0"/>
              </a:rPr>
              <a:t>Your will and to lead a life of sacrifice.</a:t>
            </a:r>
          </a:p>
        </p:txBody>
      </p:sp>
      <p:pic>
        <p:nvPicPr>
          <p:cNvPr id="6146" name="Picture 2" descr="I:\CLASS 8\5.png"/>
          <p:cNvPicPr>
            <a:picLocks noChangeAspect="1" noChangeArrowheads="1"/>
          </p:cNvPicPr>
          <p:nvPr/>
        </p:nvPicPr>
        <p:blipFill>
          <a:blip r:embed="rId3" cstate="print"/>
          <a:srcRect/>
          <a:stretch>
            <a:fillRect/>
          </a:stretch>
        </p:blipFill>
        <p:spPr bwMode="auto">
          <a:xfrm>
            <a:off x="1144587" y="381000"/>
            <a:ext cx="2513013" cy="2513013"/>
          </a:xfrm>
          <a:prstGeom prst="rect">
            <a:avLst/>
          </a:prstGeom>
          <a:noFill/>
        </p:spPr>
      </p:pic>
      <p:pic>
        <p:nvPicPr>
          <p:cNvPr id="6147" name="Picture 3" descr="I:\CLASS 8\6.png"/>
          <p:cNvPicPr>
            <a:picLocks noChangeAspect="1" noChangeArrowheads="1"/>
          </p:cNvPicPr>
          <p:nvPr/>
        </p:nvPicPr>
        <p:blipFill>
          <a:blip r:embed="rId4" cstate="print"/>
          <a:srcRect/>
          <a:stretch>
            <a:fillRect/>
          </a:stretch>
        </p:blipFill>
        <p:spPr bwMode="auto">
          <a:xfrm flipH="1">
            <a:off x="5486400" y="381000"/>
            <a:ext cx="2513012" cy="251301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C:\Users\user\Desktop\KcjK776cq.jpeg"/>
          <p:cNvPicPr>
            <a:picLocks noChangeAspect="1" noChangeArrowheads="1"/>
          </p:cNvPicPr>
          <p:nvPr/>
        </p:nvPicPr>
        <p:blipFill>
          <a:blip r:embed="rId3" cstate="print"/>
          <a:srcRect/>
          <a:stretch>
            <a:fillRect/>
          </a:stretch>
        </p:blipFill>
        <p:spPr bwMode="auto">
          <a:xfrm>
            <a:off x="0" y="4114800"/>
            <a:ext cx="9144000" cy="2596112"/>
          </a:xfrm>
          <a:prstGeom prst="rect">
            <a:avLst/>
          </a:prstGeom>
          <a:noFill/>
        </p:spPr>
      </p:pic>
      <p:sp>
        <p:nvSpPr>
          <p:cNvPr id="6" name="Rounded Rectangle 5"/>
          <p:cNvSpPr/>
          <p:nvPr/>
        </p:nvSpPr>
        <p:spPr>
          <a:xfrm>
            <a:off x="76200" y="304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3810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A Word of God to remember</a:t>
            </a:r>
          </a:p>
        </p:txBody>
      </p:sp>
      <p:sp>
        <p:nvSpPr>
          <p:cNvPr id="8" name="Rounded Rectangle 7"/>
          <p:cNvSpPr/>
          <p:nvPr/>
        </p:nvSpPr>
        <p:spPr>
          <a:xfrm>
            <a:off x="76200" y="1600200"/>
            <a:ext cx="8991600" cy="2209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1371600"/>
            <a:ext cx="8610600" cy="2514600"/>
          </a:xfrm>
          <a:prstGeom prst="rect">
            <a:avLst/>
          </a:prstGeom>
        </p:spPr>
        <p:txBody>
          <a:bodyPr vert="horz" anchor="ctr">
            <a:normAutofit fontScale="77500" lnSpcReduction="20000"/>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 Just as it is written in the beginning</a:t>
            </a:r>
            <a:r>
              <a:rPr kumimoji="0" lang="en-US" sz="3200" b="0" i="0" u="none" strike="noStrike" kern="1200" cap="none" spc="0" normalizeH="0" noProof="0" dirty="0">
                <a:ln>
                  <a:noFill/>
                </a:ln>
                <a:solidFill>
                  <a:srgbClr val="FF00FF"/>
                </a:solidFill>
                <a:effectLst/>
                <a:uLnTx/>
                <a:uFillTx/>
                <a:latin typeface="Arial" pitchFamily="34" charset="0"/>
                <a:ea typeface="+mj-ea"/>
                <a:cs typeface="Arial" pitchFamily="34" charset="0"/>
              </a:rPr>
              <a:t> of the book</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200" dirty="0" err="1">
                <a:solidFill>
                  <a:srgbClr val="FF00FF"/>
                </a:solidFill>
                <a:latin typeface="Arial" pitchFamily="34" charset="0"/>
                <a:ea typeface="+mj-ea"/>
                <a:cs typeface="Arial" pitchFamily="34" charset="0"/>
              </a:rPr>
              <a:t>Aboust</a:t>
            </a:r>
            <a:r>
              <a:rPr lang="en-US" sz="3200" dirty="0">
                <a:solidFill>
                  <a:srgbClr val="FF00FF"/>
                </a:solidFill>
                <a:latin typeface="Arial" pitchFamily="34" charset="0"/>
                <a:ea typeface="+mj-ea"/>
                <a:cs typeface="Arial" pitchFamily="34" charset="0"/>
              </a:rPr>
              <a:t> me, God, here I am! I am coming to</a:t>
            </a:r>
          </a:p>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200" b="0" i="0" u="none" strike="noStrike" kern="1200" cap="none" spc="0" normalizeH="0" noProof="0" dirty="0">
                <a:ln>
                  <a:noFill/>
                </a:ln>
                <a:solidFill>
                  <a:srgbClr val="FF00FF"/>
                </a:solidFill>
                <a:effectLst/>
                <a:uLnTx/>
                <a:uFillTx/>
                <a:latin typeface="Arial" pitchFamily="34" charset="0"/>
                <a:ea typeface="+mj-ea"/>
                <a:cs typeface="Arial" pitchFamily="34" charset="0"/>
              </a:rPr>
              <a:t>Obey your will.”</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000" baseline="0" dirty="0">
                <a:latin typeface="Arial" pitchFamily="34" charset="0"/>
                <a:ea typeface="+mj-ea"/>
                <a:cs typeface="Arial" pitchFamily="34" charset="0"/>
              </a:rPr>
              <a:t>(He. 10:7</a:t>
            </a:r>
            <a:r>
              <a:rPr lang="en-US" sz="3000" dirty="0">
                <a:latin typeface="Arial" pitchFamily="34" charset="0"/>
                <a:ea typeface="+mj-ea"/>
                <a:cs typeface="Arial" pitchFamily="34" charset="0"/>
              </a:rPr>
              <a:t>).</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2286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3048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My decision</a:t>
            </a:r>
          </a:p>
        </p:txBody>
      </p:sp>
      <p:sp>
        <p:nvSpPr>
          <p:cNvPr id="8" name="Rounded Rectangle 7"/>
          <p:cNvSpPr/>
          <p:nvPr/>
        </p:nvSpPr>
        <p:spPr>
          <a:xfrm>
            <a:off x="76200" y="1447800"/>
            <a:ext cx="8991600" cy="5257800"/>
          </a:xfrm>
          <a:prstGeom prst="roundRect">
            <a:avLst>
              <a:gd name="adj" fmla="val 378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152400" y="1447800"/>
            <a:ext cx="8763000" cy="2057400"/>
          </a:xfrm>
          <a:prstGeom prst="rect">
            <a:avLst/>
          </a:prstGeom>
        </p:spPr>
        <p:txBody>
          <a:bodyPr vert="horz" anchor="ctr">
            <a:normAutofit fontScale="92500" lnSpcReduction="20000"/>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Like Jesus who sacrificed His life for us on the cross,</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000" dirty="0">
                <a:solidFill>
                  <a:srgbClr val="FF00FF"/>
                </a:solidFill>
                <a:latin typeface="Arial" pitchFamily="34" charset="0"/>
                <a:ea typeface="+mj-ea"/>
                <a:cs typeface="Arial" pitchFamily="34" charset="0"/>
              </a:rPr>
              <a:t>I too will do sacrifices for others.</a:t>
            </a:r>
          </a:p>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(At</a:t>
            </a:r>
            <a:r>
              <a:rPr kumimoji="0" lang="en-US" sz="3000" b="0" i="0" u="none" strike="noStrike" kern="1200" cap="none" spc="0" normalizeH="0" noProof="0" dirty="0">
                <a:ln>
                  <a:noFill/>
                </a:ln>
                <a:solidFill>
                  <a:srgbClr val="FF00FF"/>
                </a:solidFill>
                <a:effectLst/>
                <a:uLnTx/>
                <a:uFillTx/>
                <a:latin typeface="Arial" pitchFamily="34" charset="0"/>
                <a:ea typeface="+mj-ea"/>
                <a:cs typeface="Arial" pitchFamily="34" charset="0"/>
              </a:rPr>
              <a:t> home, in school, in church, in community)</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
        <p:nvSpPr>
          <p:cNvPr id="11" name="Title 1"/>
          <p:cNvSpPr txBox="1">
            <a:spLocks/>
          </p:cNvSpPr>
          <p:nvPr/>
        </p:nvSpPr>
        <p:spPr>
          <a:xfrm>
            <a:off x="152400" y="3581400"/>
            <a:ext cx="8763000" cy="2971800"/>
          </a:xfrm>
          <a:prstGeom prst="rect">
            <a:avLst/>
          </a:prstGeom>
        </p:spPr>
        <p:txBody>
          <a:bodyPr vert="horz" anchor="ctr">
            <a:normAutofit fontScale="92500" lnSpcReduction="10000"/>
          </a:bodyPr>
          <a:lstStyle/>
          <a:p>
            <a:pPr marL="0" marR="0" lvl="0" indent="0"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00B0F0"/>
                </a:solidFill>
                <a:effectLst/>
                <a:uLnTx/>
                <a:uFillTx/>
                <a:latin typeface="Arial" pitchFamily="34" charset="0"/>
                <a:ea typeface="+mj-ea"/>
                <a:cs typeface="Arial" pitchFamily="34" charset="0"/>
              </a:rPr>
              <a:t>At home, I will help in household</a:t>
            </a:r>
            <a:r>
              <a:rPr kumimoji="0" lang="en-US" sz="3000" b="0" i="0" u="none" strike="noStrike" kern="1200" cap="none" spc="0" normalizeH="0" noProof="0" dirty="0">
                <a:ln>
                  <a:noFill/>
                </a:ln>
                <a:solidFill>
                  <a:srgbClr val="00B0F0"/>
                </a:solidFill>
                <a:effectLst/>
                <a:uLnTx/>
                <a:uFillTx/>
                <a:latin typeface="Arial" pitchFamily="34" charset="0"/>
                <a:ea typeface="+mj-ea"/>
                <a:cs typeface="Arial" pitchFamily="34" charset="0"/>
              </a:rPr>
              <a:t> work</a:t>
            </a:r>
          </a:p>
          <a:p>
            <a:pPr marL="0" marR="0" lvl="0" indent="0" defTabSz="914400" rtl="0" eaLnBrk="1" fontAlgn="auto" latinLnBrk="0" hangingPunct="1">
              <a:lnSpc>
                <a:spcPct val="170000"/>
              </a:lnSpc>
              <a:spcBef>
                <a:spcPct val="0"/>
              </a:spcBef>
              <a:spcAft>
                <a:spcPts val="0"/>
              </a:spcAft>
              <a:buClrTx/>
              <a:buSzTx/>
              <a:buFontTx/>
              <a:buNone/>
              <a:tabLst/>
              <a:defRPr/>
            </a:pPr>
            <a:r>
              <a:rPr lang="en-US" sz="3000" baseline="0" dirty="0">
                <a:solidFill>
                  <a:srgbClr val="00B0F0"/>
                </a:solidFill>
                <a:latin typeface="Arial" pitchFamily="34" charset="0"/>
                <a:ea typeface="+mj-ea"/>
                <a:cs typeface="Arial" pitchFamily="34" charset="0"/>
              </a:rPr>
              <a:t>In</a:t>
            </a:r>
            <a:r>
              <a:rPr lang="en-US" sz="3000" dirty="0">
                <a:solidFill>
                  <a:srgbClr val="00B0F0"/>
                </a:solidFill>
                <a:latin typeface="Arial" pitchFamily="34" charset="0"/>
                <a:ea typeface="+mj-ea"/>
                <a:cs typeface="Arial" pitchFamily="34" charset="0"/>
              </a:rPr>
              <a:t> school, I …………………………………………….</a:t>
            </a:r>
          </a:p>
          <a:p>
            <a:pPr marL="0" marR="0" lvl="0" indent="0"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00B0F0"/>
                </a:solidFill>
                <a:effectLst/>
                <a:uLnTx/>
                <a:uFillTx/>
                <a:latin typeface="Arial" pitchFamily="34" charset="0"/>
                <a:ea typeface="+mj-ea"/>
                <a:cs typeface="Arial" pitchFamily="34" charset="0"/>
              </a:rPr>
              <a:t>In church, I …………………………………………….</a:t>
            </a:r>
          </a:p>
          <a:p>
            <a:pPr marL="0" marR="0" lvl="0" indent="0" defTabSz="914400" rtl="0" eaLnBrk="1" fontAlgn="auto" latinLnBrk="0" hangingPunct="1">
              <a:lnSpc>
                <a:spcPct val="170000"/>
              </a:lnSpc>
              <a:spcBef>
                <a:spcPct val="0"/>
              </a:spcBef>
              <a:spcAft>
                <a:spcPts val="0"/>
              </a:spcAft>
              <a:buClrTx/>
              <a:buSzTx/>
              <a:buFontTx/>
              <a:buNone/>
              <a:tabLst/>
              <a:defRPr/>
            </a:pPr>
            <a:r>
              <a:rPr lang="en-US" sz="3000" dirty="0">
                <a:solidFill>
                  <a:srgbClr val="00B0F0"/>
                </a:solidFill>
                <a:latin typeface="Arial" pitchFamily="34" charset="0"/>
                <a:ea typeface="+mj-ea"/>
                <a:cs typeface="Arial" pitchFamily="34" charset="0"/>
              </a:rPr>
              <a:t>In community, I ………………………………………..</a:t>
            </a:r>
            <a:endParaRPr kumimoji="0" lang="en-US" sz="3000" b="0" i="0" u="none" strike="noStrike" kern="1200" cap="none" spc="0" normalizeH="0" baseline="0" noProof="0" dirty="0">
              <a:ln>
                <a:noFill/>
              </a:ln>
              <a:solidFill>
                <a:srgbClr val="00B0F0"/>
              </a:solidFill>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32-Point Star 7"/>
          <p:cNvSpPr/>
          <p:nvPr/>
        </p:nvSpPr>
        <p:spPr>
          <a:xfrm>
            <a:off x="4876800" y="609600"/>
            <a:ext cx="4038600" cy="4038600"/>
          </a:xfrm>
          <a:prstGeom prst="star32">
            <a:avLst>
              <a:gd name="adj" fmla="val 22024"/>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1828800"/>
            <a:ext cx="8610600" cy="3124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rmAutofit fontScale="90000"/>
          </a:bodyPr>
          <a:lstStyle/>
          <a:p>
            <a:pPr algn="ctr"/>
            <a:r>
              <a:rPr lang="en-US" sz="3500" cap="none" dirty="0">
                <a:solidFill>
                  <a:srgbClr val="FF00FF"/>
                </a:solidFill>
                <a:effectLst/>
                <a:latin typeface="Cooper Std Black" pitchFamily="18" charset="0"/>
                <a:cs typeface="Times New Roman" pitchFamily="18" charset="0"/>
              </a:rPr>
              <a:t>Let us read the</a:t>
            </a:r>
            <a:br>
              <a:rPr lang="en-US" sz="3500" cap="none" dirty="0">
                <a:solidFill>
                  <a:srgbClr val="FF00FF"/>
                </a:solidFill>
                <a:effectLst/>
                <a:latin typeface="Cooper Std Black" pitchFamily="18" charset="0"/>
                <a:cs typeface="Times New Roman" pitchFamily="18" charset="0"/>
              </a:rPr>
            </a:br>
            <a:r>
              <a:rPr lang="en-US" sz="3500" cap="none" dirty="0">
                <a:solidFill>
                  <a:srgbClr val="FF00FF"/>
                </a:solidFill>
                <a:effectLst/>
                <a:latin typeface="Cooper Std Black" pitchFamily="18" charset="0"/>
                <a:cs typeface="Times New Roman" pitchFamily="18" charset="0"/>
              </a:rPr>
              <a:t>Word of God with devotion</a:t>
            </a:r>
          </a:p>
        </p:txBody>
      </p:sp>
      <p:sp>
        <p:nvSpPr>
          <p:cNvPr id="5" name="Content Placeholder 2"/>
          <p:cNvSpPr>
            <a:spLocks noGrp="1"/>
          </p:cNvSpPr>
          <p:nvPr>
            <p:ph idx="1"/>
          </p:nvPr>
        </p:nvSpPr>
        <p:spPr>
          <a:xfrm>
            <a:off x="914400" y="3810000"/>
            <a:ext cx="7315200" cy="609600"/>
          </a:xfrm>
        </p:spPr>
        <p:txBody>
          <a:bodyPr>
            <a:noAutofit/>
          </a:bodyPr>
          <a:lstStyle/>
          <a:p>
            <a:pPr algn="ctr">
              <a:buNone/>
            </a:pPr>
            <a:r>
              <a:rPr lang="en-US" sz="2500" dirty="0">
                <a:solidFill>
                  <a:schemeClr val="tx1"/>
                </a:solidFill>
                <a:latin typeface="Arial" pitchFamily="34" charset="0"/>
                <a:cs typeface="Arial" pitchFamily="34" charset="0"/>
              </a:rPr>
              <a:t>(Heb. 10:5-10)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685800"/>
            <a:ext cx="8991600" cy="5486400"/>
          </a:xfrm>
          <a:prstGeom prst="roundRect">
            <a:avLst>
              <a:gd name="adj" fmla="val 5809"/>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a:xfrm>
            <a:off x="0" y="762000"/>
            <a:ext cx="9144000" cy="685800"/>
          </a:xfrm>
        </p:spPr>
        <p:txBody>
          <a:bodyPr>
            <a:noAutofit/>
          </a:bodyPr>
          <a:lstStyle/>
          <a:p>
            <a:pPr algn="ctr"/>
            <a:r>
              <a:rPr lang="en-US" sz="3500" cap="none" dirty="0">
                <a:solidFill>
                  <a:srgbClr val="FF00FF"/>
                </a:solidFill>
                <a:effectLst/>
                <a:latin typeface="Cooper Std Black" pitchFamily="18" charset="0"/>
                <a:cs typeface="Times New Roman" pitchFamily="18" charset="0"/>
              </a:rPr>
              <a:t>Let us do</a:t>
            </a:r>
          </a:p>
        </p:txBody>
      </p:sp>
      <p:sp>
        <p:nvSpPr>
          <p:cNvPr id="18" name="Title 1"/>
          <p:cNvSpPr txBox="1">
            <a:spLocks/>
          </p:cNvSpPr>
          <p:nvPr/>
        </p:nvSpPr>
        <p:spPr>
          <a:xfrm>
            <a:off x="0" y="1676400"/>
            <a:ext cx="9144000" cy="1066800"/>
          </a:xfrm>
          <a:prstGeom prst="rect">
            <a:avLst/>
          </a:prstGeom>
          <a:ln>
            <a:noFill/>
          </a:ln>
        </p:spPr>
        <p:txBody>
          <a:bodyPr vert="horz" anchor="ctr">
            <a:noAutofit/>
          </a:bodyPr>
          <a:lstStyle/>
          <a:p>
            <a:pPr lvl="0" algn="ctr">
              <a:spcBef>
                <a:spcPct val="0"/>
              </a:spcBef>
              <a:defRPr/>
            </a:pPr>
            <a:r>
              <a:rPr lang="en-US" sz="2800" dirty="0">
                <a:solidFill>
                  <a:srgbClr val="00B0F0"/>
                </a:solidFill>
                <a:latin typeface="Arial" pitchFamily="34" charset="0"/>
                <a:cs typeface="Arial" pitchFamily="34" charset="0"/>
              </a:rPr>
              <a:t>Write the decade of the rosary that is connected</a:t>
            </a:r>
          </a:p>
          <a:p>
            <a:pPr lvl="0" algn="ctr">
              <a:spcBef>
                <a:spcPct val="0"/>
              </a:spcBef>
              <a:defRPr/>
            </a:pPr>
            <a:r>
              <a:rPr lang="en-US" sz="2800" dirty="0">
                <a:solidFill>
                  <a:srgbClr val="00B0F0"/>
                </a:solidFill>
                <a:latin typeface="Arial" pitchFamily="34" charset="0"/>
                <a:cs typeface="Arial" pitchFamily="34" charset="0"/>
              </a:rPr>
              <a:t>With the sacrifice of Jesus at Calvary.</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1143000"/>
            <a:ext cx="9144000" cy="8382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1430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2514600"/>
            <a:ext cx="8686800" cy="2362200"/>
          </a:xfrm>
        </p:spPr>
        <p:txBody>
          <a:bodyPr>
            <a:noAutofit/>
          </a:bodyPr>
          <a:lstStyle/>
          <a:p>
            <a:pPr marL="457200" indent="-457200" algn="just">
              <a:lnSpc>
                <a:spcPct val="160000"/>
              </a:lnSpc>
              <a:buNone/>
            </a:pPr>
            <a:r>
              <a:rPr lang="en-US" sz="2000" dirty="0">
                <a:solidFill>
                  <a:schemeClr val="tx1"/>
                </a:solidFill>
                <a:latin typeface="Arial" pitchFamily="34" charset="0"/>
                <a:cs typeface="Arial" pitchFamily="34" charset="0"/>
              </a:rPr>
              <a:t>1.	What were the purposes of the sacrifices in the Old Testament?</a:t>
            </a:r>
          </a:p>
          <a:p>
            <a:pPr marL="457200" indent="-457200">
              <a:lnSpc>
                <a:spcPct val="160000"/>
              </a:lnSpc>
              <a:buNone/>
            </a:pPr>
            <a:r>
              <a:rPr lang="en-US" sz="2000" dirty="0">
                <a:solidFill>
                  <a:schemeClr val="tx1"/>
                </a:solidFill>
                <a:latin typeface="Arial" pitchFamily="34" charset="0"/>
                <a:cs typeface="Arial" pitchFamily="34" charset="0"/>
              </a:rPr>
              <a:t>2.	What did Jesus sacrifice Himself for?</a:t>
            </a:r>
          </a:p>
          <a:p>
            <a:pPr marL="457200" indent="-457200">
              <a:lnSpc>
                <a:spcPct val="160000"/>
              </a:lnSpc>
              <a:buNone/>
            </a:pPr>
            <a:r>
              <a:rPr lang="en-US" sz="2000" dirty="0">
                <a:solidFill>
                  <a:schemeClr val="tx1"/>
                </a:solidFill>
                <a:latin typeface="Arial" pitchFamily="34" charset="0"/>
                <a:cs typeface="Arial" pitchFamily="34" charset="0"/>
              </a:rPr>
              <a:t>3.	 What are the fruits of His sacrifice?</a:t>
            </a:r>
          </a:p>
          <a:p>
            <a:pPr marL="457200" indent="-457200">
              <a:lnSpc>
                <a:spcPct val="160000"/>
              </a:lnSpc>
              <a:buNone/>
            </a:pPr>
            <a:r>
              <a:rPr lang="en-US" sz="2000" dirty="0">
                <a:solidFill>
                  <a:schemeClr val="tx1"/>
                </a:solidFill>
                <a:latin typeface="Arial" pitchFamily="34" charset="0"/>
                <a:cs typeface="Arial" pitchFamily="34" charset="0"/>
              </a:rPr>
              <a:t>4.	What is the essence of the life of sacrifice?</a:t>
            </a:r>
          </a:p>
          <a:p>
            <a:pPr marL="457200" indent="-457200">
              <a:lnSpc>
                <a:spcPct val="160000"/>
              </a:lnSpc>
              <a:buNone/>
            </a:pPr>
            <a:r>
              <a:rPr lang="en-US" sz="2000" dirty="0">
                <a:solidFill>
                  <a:schemeClr val="tx1"/>
                </a:solidFill>
                <a:latin typeface="Arial" pitchFamily="34" charset="0"/>
                <a:cs typeface="Arial" pitchFamily="34" charset="0"/>
              </a:rPr>
              <a:t>5.	What is the Eucharist, the Holy sacrifice?	</a:t>
            </a:r>
          </a:p>
        </p:txBody>
      </p:sp>
      <p:sp>
        <p:nvSpPr>
          <p:cNvPr id="11" name="Rectangle 10"/>
          <p:cNvSpPr/>
          <p:nvPr/>
        </p:nvSpPr>
        <p:spPr>
          <a:xfrm>
            <a:off x="0" y="5943600"/>
            <a:ext cx="9144000" cy="2286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 name="32-Point Star 10"/>
          <p:cNvSpPr/>
          <p:nvPr/>
        </p:nvSpPr>
        <p:spPr>
          <a:xfrm>
            <a:off x="1219200" y="2286000"/>
            <a:ext cx="6629400" cy="4495800"/>
          </a:xfrm>
          <a:prstGeom prst="star32">
            <a:avLst>
              <a:gd name="adj" fmla="val 4599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685800"/>
            <a:ext cx="9144000" cy="1295400"/>
          </a:xfrm>
          <a:effectLst/>
        </p:spPr>
        <p:txBody>
          <a:bodyPr>
            <a:normAutofit fontScale="90000"/>
          </a:bodyPr>
          <a:lstStyle/>
          <a:p>
            <a:pPr algn="ctr"/>
            <a:r>
              <a:rPr lang="en-US" sz="2800" cap="none" dirty="0">
                <a:solidFill>
                  <a:srgbClr val="002060"/>
                </a:solidFill>
                <a:effectLst/>
                <a:latin typeface="Cooper Std Black" pitchFamily="18" charset="0"/>
                <a:cs typeface="Arial" pitchFamily="34" charset="0"/>
              </a:rPr>
              <a:t>Lesson </a:t>
            </a:r>
            <a:r>
              <a:rPr lang="en-US" sz="2800" cap="none" dirty="0">
                <a:solidFill>
                  <a:srgbClr val="002060"/>
                </a:solidFill>
                <a:effectLst/>
                <a:latin typeface="Cooper Std Black" pitchFamily="18" charset="0"/>
                <a:cs typeface="Arial" pitchFamily="34" charset="0"/>
              </a:rPr>
              <a:t>6</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Holy Eucharist:</a:t>
            </a:r>
            <a:br>
              <a:rPr lang="en-US" sz="3900" cap="none" dirty="0">
                <a:ln>
                  <a:solidFill>
                    <a:schemeClr val="bg1"/>
                  </a:solidFill>
                </a:ln>
                <a:solidFill>
                  <a:srgbClr val="FF0000"/>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The Life - giving Sacrifice</a:t>
            </a:r>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905000" y="481836"/>
            <a:ext cx="2895600" cy="737364"/>
          </a:xfrm>
          <a:prstGeom prst="rect">
            <a:avLst/>
          </a:prstGeom>
          <a:noFill/>
        </p:spPr>
      </p:pic>
      <p:pic>
        <p:nvPicPr>
          <p:cNvPr id="2050" name="Picture 2" descr="E:\qurbana video\image\qu 1\16177lg.png"/>
          <p:cNvPicPr>
            <a:picLocks noChangeAspect="1" noChangeArrowheads="1"/>
          </p:cNvPicPr>
          <p:nvPr/>
        </p:nvPicPr>
        <p:blipFill>
          <a:blip r:embed="rId4" cstate="print"/>
          <a:srcRect/>
          <a:stretch>
            <a:fillRect/>
          </a:stretch>
        </p:blipFill>
        <p:spPr bwMode="auto">
          <a:xfrm>
            <a:off x="2362200" y="2057400"/>
            <a:ext cx="4267200" cy="4809487"/>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2050" name="Picture 2" descr="C:\Users\user\Desktop\Bitmap in Lesson 6 Curved.cdr.jpg"/>
          <p:cNvPicPr>
            <a:picLocks noChangeAspect="1" noChangeArrowheads="1"/>
          </p:cNvPicPr>
          <p:nvPr/>
        </p:nvPicPr>
        <p:blipFill>
          <a:blip r:embed="rId3" cstate="print"/>
          <a:srcRect/>
          <a:stretch>
            <a:fillRect/>
          </a:stretch>
        </p:blipFill>
        <p:spPr bwMode="auto">
          <a:xfrm>
            <a:off x="1447800" y="-16639"/>
            <a:ext cx="6172200" cy="3441480"/>
          </a:xfrm>
          <a:prstGeom prst="rect">
            <a:avLst/>
          </a:prstGeom>
          <a:noFill/>
        </p:spPr>
      </p:pic>
      <p:sp>
        <p:nvSpPr>
          <p:cNvPr id="6" name="Rounded Rectangle 5"/>
          <p:cNvSpPr/>
          <p:nvPr/>
        </p:nvSpPr>
        <p:spPr>
          <a:xfrm>
            <a:off x="228600" y="3276600"/>
            <a:ext cx="8686800" cy="3429000"/>
          </a:xfrm>
          <a:prstGeom prst="roundRect">
            <a:avLst>
              <a:gd name="adj" fmla="val 12951"/>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bg1"/>
                </a:solidFill>
                <a:latin typeface="Arial" pitchFamily="34" charset="0"/>
                <a:cs typeface="Arial" pitchFamily="34" charset="0"/>
              </a:rPr>
              <a:t>Isaac was the only son of Abraham by the covenant of God. God demanded Abraham to sacrifice his only son to God on Mt. </a:t>
            </a:r>
            <a:r>
              <a:rPr lang="en-US" sz="2500" dirty="0" err="1">
                <a:solidFill>
                  <a:schemeClr val="bg1"/>
                </a:solidFill>
                <a:latin typeface="Arial" pitchFamily="34" charset="0"/>
                <a:cs typeface="Arial" pitchFamily="34" charset="0"/>
              </a:rPr>
              <a:t>Moria</a:t>
            </a:r>
            <a:r>
              <a:rPr lang="en-US" sz="2500" dirty="0">
                <a:solidFill>
                  <a:schemeClr val="bg1"/>
                </a:solidFill>
                <a:latin typeface="Arial" pitchFamily="34" charset="0"/>
                <a:cs typeface="Arial" pitchFamily="34" charset="0"/>
              </a:rPr>
              <a:t>. </a:t>
            </a:r>
            <a:r>
              <a:rPr lang="en-US" sz="2500" dirty="0">
                <a:solidFill>
                  <a:srgbClr val="FF0000"/>
                </a:solidFill>
                <a:latin typeface="Arial" pitchFamily="34" charset="0"/>
                <a:cs typeface="Arial" pitchFamily="34" charset="0"/>
              </a:rPr>
              <a:t>Abraham got ready to sacrifice his child according to the command of God. Then God was pleased with Abraham and prevented him from sacrificing his son. </a:t>
            </a:r>
            <a:r>
              <a:rPr lang="en-US" sz="2500" dirty="0" err="1">
                <a:solidFill>
                  <a:srgbClr val="FF0000"/>
                </a:solidFill>
                <a:latin typeface="Arial" pitchFamily="34" charset="0"/>
                <a:cs typeface="Arial" pitchFamily="34" charset="0"/>
              </a:rPr>
              <a:t>Instesd</a:t>
            </a:r>
            <a:r>
              <a:rPr lang="en-US" sz="2500" dirty="0">
                <a:solidFill>
                  <a:srgbClr val="FF0000"/>
                </a:solidFill>
                <a:latin typeface="Arial" pitchFamily="34" charset="0"/>
                <a:cs typeface="Arial" pitchFamily="34" charset="0"/>
              </a:rPr>
              <a:t> Abraham sacrificed a lamb which was  caught up in the thorny bushes nearby. God accepted that sacrifice and blessed him abundantly </a:t>
            </a:r>
            <a:r>
              <a:rPr lang="en-US" sz="2500" dirty="0">
                <a:solidFill>
                  <a:schemeClr val="bg1"/>
                </a:solidFill>
                <a:latin typeface="Arial" pitchFamily="34" charset="0"/>
                <a:cs typeface="Arial" pitchFamily="34" charset="0"/>
              </a:rPr>
              <a:t>(Gen. 22: 1-18).</a:t>
            </a:r>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075" name="Picture 3" descr="C:\Users\user\Desktop\wp-priests-sacrifice-sweetmedia.jpg"/>
          <p:cNvPicPr>
            <a:picLocks noChangeAspect="1" noChangeArrowheads="1"/>
          </p:cNvPicPr>
          <p:nvPr/>
        </p:nvPicPr>
        <p:blipFill>
          <a:blip r:embed="rId3" cstate="print"/>
          <a:srcRect/>
          <a:stretch>
            <a:fillRect/>
          </a:stretch>
        </p:blipFill>
        <p:spPr bwMode="auto">
          <a:xfrm>
            <a:off x="0" y="-1"/>
            <a:ext cx="9144000" cy="5330757"/>
          </a:xfrm>
          <a:prstGeom prst="rect">
            <a:avLst/>
          </a:prstGeom>
          <a:noFill/>
        </p:spPr>
      </p:pic>
      <p:pic>
        <p:nvPicPr>
          <p:cNvPr id="3074" name="Picture 2" descr="C:\Users\user\Desktop\sheep-goats.png"/>
          <p:cNvPicPr>
            <a:picLocks noChangeAspect="1" noChangeArrowheads="1"/>
          </p:cNvPicPr>
          <p:nvPr/>
        </p:nvPicPr>
        <p:blipFill>
          <a:blip r:embed="rId4" cstate="print"/>
          <a:srcRect/>
          <a:stretch>
            <a:fillRect/>
          </a:stretch>
        </p:blipFill>
        <p:spPr bwMode="auto">
          <a:xfrm>
            <a:off x="152400" y="1600200"/>
            <a:ext cx="1295400" cy="1295400"/>
          </a:xfrm>
          <a:prstGeom prst="rect">
            <a:avLst/>
          </a:prstGeom>
          <a:noFill/>
        </p:spPr>
      </p:pic>
      <p:pic>
        <p:nvPicPr>
          <p:cNvPr id="2" name="Picture 2" descr="C:\Users\user\Desktop\1119_12.png"/>
          <p:cNvPicPr>
            <a:picLocks noChangeAspect="1" noChangeArrowheads="1"/>
          </p:cNvPicPr>
          <p:nvPr/>
        </p:nvPicPr>
        <p:blipFill>
          <a:blip r:embed="rId5" cstate="print"/>
          <a:srcRect t="10667" b="4000"/>
          <a:stretch>
            <a:fillRect/>
          </a:stretch>
        </p:blipFill>
        <p:spPr bwMode="auto">
          <a:xfrm>
            <a:off x="3276600" y="422656"/>
            <a:ext cx="2362200" cy="2015744"/>
          </a:xfrm>
          <a:prstGeom prst="rect">
            <a:avLst/>
          </a:prstGeom>
          <a:noFill/>
        </p:spPr>
      </p:pic>
      <p:sp>
        <p:nvSpPr>
          <p:cNvPr id="6" name="Rounded Rectangle 5"/>
          <p:cNvSpPr/>
          <p:nvPr/>
        </p:nvSpPr>
        <p:spPr>
          <a:xfrm>
            <a:off x="152400" y="4953000"/>
            <a:ext cx="8915400" cy="1752600"/>
          </a:xfrm>
          <a:prstGeom prst="roundRect">
            <a:avLst>
              <a:gd name="adj" fmla="val 11538"/>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Jews believed that the life of every creature is in its blood. Hence they thought that when blood is offered to God in sacrifice, it is equal to offering life itself.</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2" name="Picture 2" descr="C:\Users\user\Desktop\6a01538fc6256d970b01630675ac87970d-500wi.jpg"/>
          <p:cNvPicPr>
            <a:picLocks noChangeAspect="1" noChangeArrowheads="1"/>
          </p:cNvPicPr>
          <p:nvPr/>
        </p:nvPicPr>
        <p:blipFill>
          <a:blip r:embed="rId3" cstate="print"/>
          <a:srcRect/>
          <a:stretch>
            <a:fillRect/>
          </a:stretch>
        </p:blipFill>
        <p:spPr bwMode="auto">
          <a:xfrm>
            <a:off x="3187363" y="0"/>
            <a:ext cx="5956637" cy="4038600"/>
          </a:xfrm>
          <a:prstGeom prst="rect">
            <a:avLst/>
          </a:prstGeom>
          <a:noFill/>
        </p:spPr>
      </p:pic>
      <p:pic>
        <p:nvPicPr>
          <p:cNvPr id="4098" name="Picture 2" descr="C:\Users\user\Desktop\7443_lamb_sacrificed_clipart.jpg"/>
          <p:cNvPicPr>
            <a:picLocks noChangeAspect="1" noChangeArrowheads="1"/>
          </p:cNvPicPr>
          <p:nvPr/>
        </p:nvPicPr>
        <p:blipFill>
          <a:blip r:embed="rId4" cstate="print"/>
          <a:srcRect b="1053"/>
          <a:stretch>
            <a:fillRect/>
          </a:stretch>
        </p:blipFill>
        <p:spPr bwMode="auto">
          <a:xfrm>
            <a:off x="0" y="0"/>
            <a:ext cx="3276600" cy="4038600"/>
          </a:xfrm>
          <a:prstGeom prst="rect">
            <a:avLst/>
          </a:prstGeom>
          <a:noFill/>
        </p:spPr>
      </p:pic>
      <p:sp>
        <p:nvSpPr>
          <p:cNvPr id="6" name="Rounded Rectangle 5"/>
          <p:cNvSpPr/>
          <p:nvPr/>
        </p:nvSpPr>
        <p:spPr>
          <a:xfrm>
            <a:off x="152400" y="3962400"/>
            <a:ext cx="8839200" cy="2667000"/>
          </a:xfrm>
          <a:prstGeom prst="roundRect">
            <a:avLst>
              <a:gd name="adj" fmla="val 1539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In the Old Testament, the purposes of offering sacrifice were to worship God, thank Him, to ask pardon for our sins, and to receive blessing from God. But the sacrifices during the time of the old Testament were not able to </a:t>
            </a:r>
            <a:r>
              <a:rPr lang="en-US" sz="2500" dirty="0" err="1">
                <a:solidFill>
                  <a:schemeClr val="tx1"/>
                </a:solidFill>
                <a:latin typeface="Arial" pitchFamily="34" charset="0"/>
                <a:cs typeface="Arial" pitchFamily="34" charset="0"/>
              </a:rPr>
              <a:t>fulfil</a:t>
            </a:r>
            <a:r>
              <a:rPr lang="en-US" sz="2500" dirty="0">
                <a:solidFill>
                  <a:schemeClr val="tx1"/>
                </a:solidFill>
                <a:latin typeface="Arial" pitchFamily="34" charset="0"/>
                <a:cs typeface="Arial" pitchFamily="34" charset="0"/>
              </a:rPr>
              <a:t> these purpose fully</a:t>
            </a:r>
            <a:r>
              <a:rPr lang="en-US" sz="2500" dirty="0">
                <a:solidFill>
                  <a:srgbClr val="FF00FF"/>
                </a:solidFill>
                <a:latin typeface="Arial" pitchFamily="34" charset="0"/>
                <a:cs typeface="Arial" pitchFamily="34" charset="0"/>
              </a:rPr>
              <a:t> </a:t>
            </a:r>
            <a:r>
              <a:rPr lang="en-US" sz="2500" dirty="0">
                <a:solidFill>
                  <a:srgbClr val="FF0000"/>
                </a:solidFill>
                <a:latin typeface="Arial" pitchFamily="34" charset="0"/>
                <a:cs typeface="Arial" pitchFamily="34" charset="0"/>
              </a:rPr>
              <a:t>‘Because the blood of bulls and goats were not capable of removing sin’ </a:t>
            </a:r>
            <a:r>
              <a:rPr lang="en-US" sz="2500" dirty="0">
                <a:solidFill>
                  <a:schemeClr val="tx1"/>
                </a:solidFill>
                <a:latin typeface="Arial" pitchFamily="34" charset="0"/>
                <a:cs typeface="Arial" pitchFamily="34" charset="0"/>
              </a:rPr>
              <a:t>(Heb. 10:4).</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ounded Rectangle 4"/>
          <p:cNvSpPr/>
          <p:nvPr/>
        </p:nvSpPr>
        <p:spPr>
          <a:xfrm>
            <a:off x="152400" y="152400"/>
            <a:ext cx="8839200" cy="2438400"/>
          </a:xfrm>
          <a:prstGeom prst="roundRect">
            <a:avLst>
              <a:gd name="adj" fmla="val 12834"/>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Jesus sacrificed Himself to take away the sins of humanity completely and give them life. He accepted severe suffering and tortures for us. He suffered intensely. He was cruelly teased. He was crucified. He shed his blood and offered the sacrifice.</a:t>
            </a:r>
            <a:endParaRPr lang="en-US" sz="2500" b="1" dirty="0">
              <a:solidFill>
                <a:srgbClr val="FF00FF"/>
              </a:solidFill>
              <a:latin typeface="Arial" pitchFamily="34" charset="0"/>
              <a:cs typeface="Arial" pitchFamily="34" charset="0"/>
            </a:endParaRPr>
          </a:p>
        </p:txBody>
      </p:sp>
      <p:sp>
        <p:nvSpPr>
          <p:cNvPr id="6" name="Rounded Rectangle 5"/>
          <p:cNvSpPr/>
          <p:nvPr/>
        </p:nvSpPr>
        <p:spPr>
          <a:xfrm>
            <a:off x="152400" y="2895600"/>
            <a:ext cx="6248400" cy="3810000"/>
          </a:xfrm>
          <a:prstGeom prst="roundRect">
            <a:avLst>
              <a:gd name="adj" fmla="val 7734"/>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The greatest expression of the love of God the loving Father for us is the sacrifice on </a:t>
            </a:r>
            <a:r>
              <a:rPr lang="en-US" sz="2500" dirty="0" err="1">
                <a:solidFill>
                  <a:schemeClr val="tx1"/>
                </a:solidFill>
                <a:latin typeface="Arial" pitchFamily="34" charset="0"/>
                <a:cs typeface="Arial" pitchFamily="34" charset="0"/>
              </a:rPr>
              <a:t>calvary</a:t>
            </a:r>
            <a:r>
              <a:rPr lang="en-US" sz="2500" dirty="0">
                <a:solidFill>
                  <a:schemeClr val="tx1"/>
                </a:solidFill>
                <a:latin typeface="Arial" pitchFamily="34" charset="0"/>
                <a:cs typeface="Arial" pitchFamily="34" charset="0"/>
              </a:rPr>
              <a:t>. That is why St. John the apostle says. </a:t>
            </a:r>
            <a:r>
              <a:rPr lang="en-US" sz="2500" dirty="0">
                <a:solidFill>
                  <a:srgbClr val="FF0000"/>
                </a:solidFill>
                <a:latin typeface="Arial" pitchFamily="34" charset="0"/>
                <a:cs typeface="Arial" pitchFamily="34" charset="0"/>
              </a:rPr>
              <a:t>“God so loved the world that He gave His only begotten Son” </a:t>
            </a:r>
            <a:r>
              <a:rPr lang="en-US" sz="2500" dirty="0">
                <a:solidFill>
                  <a:schemeClr val="tx1"/>
                </a:solidFill>
                <a:latin typeface="Arial" pitchFamily="34" charset="0"/>
                <a:cs typeface="Arial" pitchFamily="34" charset="0"/>
              </a:rPr>
              <a:t>(John 3:16).</a:t>
            </a:r>
            <a:endParaRPr lang="en-US" sz="2500" b="1" dirty="0">
              <a:solidFill>
                <a:srgbClr val="FF00FF"/>
              </a:solidFill>
              <a:latin typeface="Arial" pitchFamily="34" charset="0"/>
              <a:cs typeface="Arial" pitchFamily="34" charset="0"/>
            </a:endParaRPr>
          </a:p>
        </p:txBody>
      </p:sp>
      <p:pic>
        <p:nvPicPr>
          <p:cNvPr id="2" name="Picture 2" descr="C:\Users\user\Desktop\Bitmap in Lesson 6 Curved.cdr.jpg"/>
          <p:cNvPicPr>
            <a:picLocks noChangeAspect="1" noChangeArrowheads="1"/>
          </p:cNvPicPr>
          <p:nvPr/>
        </p:nvPicPr>
        <p:blipFill>
          <a:blip r:embed="rId3" cstate="print"/>
          <a:srcRect/>
          <a:stretch>
            <a:fillRect/>
          </a:stretch>
        </p:blipFill>
        <p:spPr bwMode="auto">
          <a:xfrm>
            <a:off x="6699250" y="2881313"/>
            <a:ext cx="2216150" cy="3824287"/>
          </a:xfrm>
          <a:prstGeom prst="roundRect">
            <a:avLst>
              <a:gd name="adj" fmla="val 10922"/>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Rounded Rectangle 6"/>
          <p:cNvSpPr/>
          <p:nvPr/>
        </p:nvSpPr>
        <p:spPr>
          <a:xfrm>
            <a:off x="152400" y="152400"/>
            <a:ext cx="8839200" cy="1524000"/>
          </a:xfrm>
          <a:prstGeom prst="roundRect">
            <a:avLst>
              <a:gd name="adj" fmla="val 17521"/>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Jesus sacrificed himself to </a:t>
            </a:r>
            <a:r>
              <a:rPr lang="en-US" sz="2500" dirty="0" err="1">
                <a:solidFill>
                  <a:schemeClr val="tx1"/>
                </a:solidFill>
                <a:latin typeface="Arial" pitchFamily="34" charset="0"/>
                <a:cs typeface="Arial" pitchFamily="34" charset="0"/>
              </a:rPr>
              <a:t>fulfil</a:t>
            </a:r>
            <a:r>
              <a:rPr lang="en-US" sz="2500" dirty="0">
                <a:solidFill>
                  <a:schemeClr val="tx1"/>
                </a:solidFill>
                <a:latin typeface="Arial" pitchFamily="34" charset="0"/>
                <a:cs typeface="Arial" pitchFamily="34" charset="0"/>
              </a:rPr>
              <a:t> the will of God the Father to save humanity. </a:t>
            </a:r>
            <a:r>
              <a:rPr lang="en-US" sz="2500" dirty="0">
                <a:solidFill>
                  <a:srgbClr val="00B0F0"/>
                </a:solidFill>
                <a:latin typeface="Arial" pitchFamily="34" charset="0"/>
                <a:cs typeface="Arial" pitchFamily="34" charset="0"/>
              </a:rPr>
              <a:t>Offering His life on the cross in </a:t>
            </a:r>
            <a:r>
              <a:rPr lang="en-US" sz="2500" dirty="0" err="1">
                <a:solidFill>
                  <a:srgbClr val="00B0F0"/>
                </a:solidFill>
                <a:latin typeface="Arial" pitchFamily="34" charset="0"/>
                <a:cs typeface="Arial" pitchFamily="34" charset="0"/>
              </a:rPr>
              <a:t>calvary</a:t>
            </a:r>
            <a:r>
              <a:rPr lang="en-US" sz="2500" dirty="0">
                <a:solidFill>
                  <a:srgbClr val="00B0F0"/>
                </a:solidFill>
                <a:latin typeface="Arial" pitchFamily="34" charset="0"/>
                <a:cs typeface="Arial" pitchFamily="34" charset="0"/>
              </a:rPr>
              <a:t>, He expressed His total surrender to His father.</a:t>
            </a:r>
            <a:endParaRPr lang="en-US" sz="2500" b="1" dirty="0">
              <a:solidFill>
                <a:srgbClr val="FF00FF"/>
              </a:solidFill>
              <a:latin typeface="Arial" pitchFamily="34" charset="0"/>
              <a:cs typeface="Arial" pitchFamily="34" charset="0"/>
            </a:endParaRPr>
          </a:p>
        </p:txBody>
      </p:sp>
      <p:sp>
        <p:nvSpPr>
          <p:cNvPr id="8" name="Rounded Rectangle 7"/>
          <p:cNvSpPr/>
          <p:nvPr/>
        </p:nvSpPr>
        <p:spPr>
          <a:xfrm>
            <a:off x="76200" y="2514600"/>
            <a:ext cx="5334000" cy="1447800"/>
          </a:xfrm>
          <a:prstGeom prst="roundRect">
            <a:avLst>
              <a:gd name="adj" fmla="val 18521"/>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rgbClr val="FF00FF"/>
                </a:solidFill>
                <a:latin typeface="Arial" pitchFamily="34" charset="0"/>
                <a:cs typeface="Arial" pitchFamily="34" charset="0"/>
              </a:rPr>
              <a:t>“He was humbler yet, even to accepting death, on the cross” </a:t>
            </a:r>
            <a:r>
              <a:rPr lang="en-US" sz="2500" dirty="0">
                <a:solidFill>
                  <a:schemeClr val="tx1"/>
                </a:solidFill>
                <a:latin typeface="Arial" pitchFamily="34" charset="0"/>
                <a:cs typeface="Arial" pitchFamily="34" charset="0"/>
              </a:rPr>
              <a:t>(phil. 2:8).</a:t>
            </a:r>
            <a:endParaRPr lang="en-US" sz="2500" b="1" dirty="0">
              <a:solidFill>
                <a:srgbClr val="FF00FF"/>
              </a:solidFill>
              <a:latin typeface="Arial" pitchFamily="34" charset="0"/>
              <a:cs typeface="Arial" pitchFamily="34" charset="0"/>
            </a:endParaRPr>
          </a:p>
        </p:txBody>
      </p:sp>
      <p:sp>
        <p:nvSpPr>
          <p:cNvPr id="6" name="Rounded Rectangle 5"/>
          <p:cNvSpPr/>
          <p:nvPr/>
        </p:nvSpPr>
        <p:spPr>
          <a:xfrm>
            <a:off x="152400" y="4343400"/>
            <a:ext cx="5334000" cy="1752600"/>
          </a:xfrm>
          <a:prstGeom prst="roundRect">
            <a:avLst>
              <a:gd name="adj" fmla="val 18521"/>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Jesus reconciled humanity with the Father by His sacrifice on the cross. We were set free from sin and He gave us divine life.</a:t>
            </a:r>
            <a:endParaRPr lang="en-US" sz="2500" b="1" dirty="0">
              <a:solidFill>
                <a:schemeClr val="tx1"/>
              </a:solidFill>
              <a:latin typeface="Arial" pitchFamily="34" charset="0"/>
              <a:cs typeface="Arial" pitchFamily="34" charset="0"/>
            </a:endParaRPr>
          </a:p>
        </p:txBody>
      </p:sp>
      <p:pic>
        <p:nvPicPr>
          <p:cNvPr id="9" name="Picture 2" descr="C:\Users\user\Desktop\Bitmap in Lesson 6 Curved.cdr.jpg"/>
          <p:cNvPicPr>
            <a:picLocks noChangeAspect="1" noChangeArrowheads="1"/>
          </p:cNvPicPr>
          <p:nvPr/>
        </p:nvPicPr>
        <p:blipFill>
          <a:blip r:embed="rId3" cstate="print"/>
          <a:srcRect/>
          <a:stretch>
            <a:fillRect/>
          </a:stretch>
        </p:blipFill>
        <p:spPr bwMode="auto">
          <a:xfrm>
            <a:off x="6172200" y="1840319"/>
            <a:ext cx="2819400" cy="4865282"/>
          </a:xfrm>
          <a:prstGeom prst="roundRect">
            <a:avLst>
              <a:gd name="adj" fmla="val 10922"/>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ounded Rectangle 4"/>
          <p:cNvSpPr/>
          <p:nvPr/>
        </p:nvSpPr>
        <p:spPr>
          <a:xfrm>
            <a:off x="152400" y="304800"/>
            <a:ext cx="8839200" cy="3276600"/>
          </a:xfrm>
          <a:prstGeom prst="roundRect">
            <a:avLst>
              <a:gd name="adj" fmla="val 7031"/>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Jesus desired that all men at all times should participate in this sacrifice of the Holy Mass which sets us free from sin and gives divine life. Hence, He instituted the Eucharist. On the </a:t>
            </a:r>
            <a:r>
              <a:rPr lang="en-US" sz="2500" dirty="0" err="1">
                <a:solidFill>
                  <a:schemeClr val="tx1"/>
                </a:solidFill>
                <a:latin typeface="Arial" pitchFamily="34" charset="0"/>
                <a:cs typeface="Arial" pitchFamily="34" charset="0"/>
              </a:rPr>
              <a:t>pascal</a:t>
            </a:r>
            <a:r>
              <a:rPr lang="en-US" sz="2500" dirty="0">
                <a:solidFill>
                  <a:schemeClr val="tx1"/>
                </a:solidFill>
                <a:latin typeface="Arial" pitchFamily="34" charset="0"/>
                <a:cs typeface="Arial" pitchFamily="34" charset="0"/>
              </a:rPr>
              <a:t> feast day, the night previous to His sacrifice on the Cross, Jesus had supper with His disciples. After supper Jesus took the bread, blessed it, broke it and gave it to His disciples and said; “This is my body, take and eat it”.</a:t>
            </a:r>
          </a:p>
        </p:txBody>
      </p:sp>
      <p:pic>
        <p:nvPicPr>
          <p:cNvPr id="6146" name="Picture 2" descr="C:\Users\user\Desktop\180493.jpg"/>
          <p:cNvPicPr>
            <a:picLocks noChangeAspect="1" noChangeArrowheads="1"/>
          </p:cNvPicPr>
          <p:nvPr/>
        </p:nvPicPr>
        <p:blipFill>
          <a:blip r:embed="rId3" cstate="print"/>
          <a:srcRect l="1235" t="29127" r="1826" b="2098"/>
          <a:stretch>
            <a:fillRect/>
          </a:stretch>
        </p:blipFill>
        <p:spPr bwMode="auto">
          <a:xfrm>
            <a:off x="0" y="3818106"/>
            <a:ext cx="9144000" cy="3039894"/>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ounded Rectangle 4"/>
          <p:cNvSpPr/>
          <p:nvPr/>
        </p:nvSpPr>
        <p:spPr>
          <a:xfrm>
            <a:off x="3657600" y="228600"/>
            <a:ext cx="5334000" cy="3581400"/>
          </a:xfrm>
          <a:prstGeom prst="roundRect">
            <a:avLst>
              <a:gd name="adj" fmla="val 6840"/>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Then He took the cup, thanked His father, blessed it and gave it to His disciples and said; </a:t>
            </a:r>
            <a:r>
              <a:rPr lang="en-US" sz="2500" dirty="0">
                <a:solidFill>
                  <a:srgbClr val="00B0F0"/>
                </a:solidFill>
                <a:latin typeface="Arial" pitchFamily="34" charset="0"/>
                <a:cs typeface="Arial" pitchFamily="34" charset="0"/>
              </a:rPr>
              <a:t>“come and drink from this. This is my blood of the covenant shed for many for the forgiveness of sins”. </a:t>
            </a:r>
            <a:r>
              <a:rPr lang="en-US" sz="2500" dirty="0">
                <a:solidFill>
                  <a:schemeClr val="tx1"/>
                </a:solidFill>
                <a:latin typeface="Arial" pitchFamily="34" charset="0"/>
                <a:cs typeface="Arial" pitchFamily="34" charset="0"/>
              </a:rPr>
              <a:t>Then Jesus said; </a:t>
            </a:r>
            <a:r>
              <a:rPr lang="en-US" sz="2500" dirty="0">
                <a:solidFill>
                  <a:srgbClr val="FF0000"/>
                </a:solidFill>
                <a:latin typeface="Arial" pitchFamily="34" charset="0"/>
                <a:cs typeface="Arial" pitchFamily="34" charset="0"/>
              </a:rPr>
              <a:t>“  Do this in memory of me when you assemble in my name”.</a:t>
            </a:r>
            <a:endParaRPr lang="en-US" sz="2500" dirty="0">
              <a:solidFill>
                <a:srgbClr val="00B0F0"/>
              </a:solidFill>
              <a:latin typeface="Arial" pitchFamily="34" charset="0"/>
              <a:cs typeface="Arial" pitchFamily="34" charset="0"/>
            </a:endParaRPr>
          </a:p>
        </p:txBody>
      </p:sp>
      <p:sp>
        <p:nvSpPr>
          <p:cNvPr id="6" name="Rounded Rectangle 5"/>
          <p:cNvSpPr/>
          <p:nvPr/>
        </p:nvSpPr>
        <p:spPr>
          <a:xfrm>
            <a:off x="3657600" y="4419600"/>
            <a:ext cx="5334000" cy="2209800"/>
          </a:xfrm>
          <a:prstGeom prst="roundRect">
            <a:avLst>
              <a:gd name="adj" fmla="val 12788"/>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	We offer the Holy Mass, obeying this command of Jesus. We remember this commandment of the Holy Mass.</a:t>
            </a:r>
          </a:p>
        </p:txBody>
      </p:sp>
      <p:pic>
        <p:nvPicPr>
          <p:cNvPr id="7170" name="Picture 2" descr="C:\Users\user\Desktop\tumblr_n46itnSYwl1rsd0e4o1_1280.jpg"/>
          <p:cNvPicPr>
            <a:picLocks noChangeAspect="1" noChangeArrowheads="1"/>
          </p:cNvPicPr>
          <p:nvPr/>
        </p:nvPicPr>
        <p:blipFill>
          <a:blip r:embed="rId3" cstate="print"/>
          <a:srcRect l="2226"/>
          <a:stretch>
            <a:fillRect/>
          </a:stretch>
        </p:blipFill>
        <p:spPr bwMode="auto">
          <a:xfrm>
            <a:off x="152400" y="0"/>
            <a:ext cx="3346906" cy="2733675"/>
          </a:xfrm>
          <a:prstGeom prst="rect">
            <a:avLst/>
          </a:prstGeom>
          <a:noFill/>
        </p:spPr>
      </p:pic>
      <p:pic>
        <p:nvPicPr>
          <p:cNvPr id="7171" name="Picture 3" descr="C:\Users\user\Desktop\Bitmap in Lesson 6 Curved.cdr.jpg"/>
          <p:cNvPicPr>
            <a:picLocks noChangeAspect="1" noChangeArrowheads="1"/>
          </p:cNvPicPr>
          <p:nvPr/>
        </p:nvPicPr>
        <p:blipFill>
          <a:blip r:embed="rId4" cstate="print"/>
          <a:srcRect l="8885"/>
          <a:stretch>
            <a:fillRect/>
          </a:stretch>
        </p:blipFill>
        <p:spPr bwMode="auto">
          <a:xfrm>
            <a:off x="152400" y="2793273"/>
            <a:ext cx="3333752" cy="4083815"/>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1337</TotalTime>
  <Words>418</Words>
  <Application>Microsoft Office PowerPoint</Application>
  <PresentationFormat>On-screen Show (4:3)</PresentationFormat>
  <Paragraphs>58</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Trek</vt:lpstr>
      <vt:lpstr>CATECHETICAL TEXTBOOK SERIES OF THE SYRO - MALABAR CHURCH</vt:lpstr>
      <vt:lpstr>Lesson 6  Holy Eucharist: The Life - giving Sacrifice</vt:lpstr>
      <vt:lpstr>Slide 3</vt:lpstr>
      <vt:lpstr>Slide 4</vt:lpstr>
      <vt:lpstr>Slide 5</vt:lpstr>
      <vt:lpstr>Slide 6</vt:lpstr>
      <vt:lpstr>Slide 7</vt:lpstr>
      <vt:lpstr>Slide 8</vt:lpstr>
      <vt:lpstr>Slide 9</vt:lpstr>
      <vt:lpstr>Slide 10</vt:lpstr>
      <vt:lpstr>Slide 11</vt:lpstr>
      <vt:lpstr>Let us pray</vt:lpstr>
      <vt:lpstr>A Word of God to remember</vt:lpstr>
      <vt:lpstr>My decision</vt:lpstr>
      <vt:lpstr>Let us read the Word of God with devotion</vt:lpstr>
      <vt:lpstr>Let us do</vt:lpstr>
      <vt:lpstr>Let us find out the answers</vt:lpstr>
      <vt:lpstr>Slide 18</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500</cp:revision>
  <dcterms:created xsi:type="dcterms:W3CDTF">2014-03-08T17:50:03Z</dcterms:created>
  <dcterms:modified xsi:type="dcterms:W3CDTF">2015-09-11T03:27:48Z</dcterms:modified>
</cp:coreProperties>
</file>